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268" r:id="rId3"/>
    <p:sldId id="258" r:id="rId4"/>
    <p:sldId id="259" r:id="rId5"/>
    <p:sldId id="260" r:id="rId6"/>
    <p:sldId id="261" r:id="rId7"/>
    <p:sldId id="265" r:id="rId8"/>
    <p:sldId id="262" r:id="rId9"/>
    <p:sldId id="266" r:id="rId10"/>
    <p:sldId id="267" r:id="rId11"/>
    <p:sldId id="264" r:id="rId12"/>
    <p:sldId id="263" r:id="rId13"/>
    <p:sldId id="257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85" d="100"/>
          <a:sy n="85" d="100"/>
        </p:scale>
        <p:origin x="590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F5DC60-8685-4033-8CE1-0647142C12AD}" type="datetimeFigureOut">
              <a:rPr lang="en-US" smtClean="0"/>
              <a:t>12/29/2024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93D397-5CFF-40AE-A7A2-43DC56BAF8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5466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87FBC-8D57-48D7-ADAD-846DCE80C4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C26A1C-63B0-4C60-8576-FB4002A30A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5D6224-6E5C-4A9D-A645-3D08368F30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63FE7-BE77-4293-B485-F2FC6C11A445}" type="datetime1">
              <a:rPr lang="en-US" smtClean="0"/>
              <a:t>12/29/2024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C85EE2-629B-4480-B12C-1EEF472F1E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Mst.Mostary Khatun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169E84-BC2B-40F9-B0A1-64AF34256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279F3-F965-4498-8194-701DE18170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2433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B9854-A89F-413A-8207-E61331C86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76A29D-F764-4785-9CE6-10226387E7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7FD23C-A265-4FB9-85CE-9CBE977CB7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5F784-3974-478D-9269-A56DF1FE7337}" type="datetime1">
              <a:rPr lang="en-US" smtClean="0"/>
              <a:t>12/29/2024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863587-FF59-47A4-8152-E7FFFD2A6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Mst.Mostary Khatun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D8F530-10B2-4777-BF26-ECBCB0A7D1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279F3-F965-4498-8194-701DE18170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7472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99D3A15-9AF9-4CE3-A49C-4A26CD59C59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C2111BC-AD58-4429-889E-CF44FA2EE5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AEB6B2-8172-4207-822D-14ED60BAF8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E8209-AE04-42B6-A466-ECF5EB424666}" type="datetime1">
              <a:rPr lang="en-US" smtClean="0"/>
              <a:t>12/29/2024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9BBD7C-093A-4CBA-914E-5642D4EECA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Mst.Mostary Khatun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B220F4-EAD4-41AF-AD55-9E6C7C28C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279F3-F965-4498-8194-701DE18170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4626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AC2E20-6933-4591-B9BB-08D108E31D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08B707-8EE8-480B-87A8-C81D2042EE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5306AC-A4CA-4FA1-B2D8-A52134165E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26F26-15ED-4A7F-A554-04F29321AF30}" type="datetime1">
              <a:rPr lang="en-US" smtClean="0"/>
              <a:t>12/29/2024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BBF02D-D945-4FB3-A4B0-4734792FD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Mst.Mostary Khatun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28F3F4-9164-4EDA-8EDB-78081FDF1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279F3-F965-4498-8194-701DE18170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2675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1C2317-9418-45EC-BCCF-FE4B0BC50D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F25F7A-C4D9-4AF4-B4E6-EB52184C27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BCF6AD-4885-49EA-AD00-735861EDDB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095DD8-303B-4CFD-B815-5EE5698B83F4}" type="datetime1">
              <a:rPr lang="en-US" smtClean="0"/>
              <a:t>12/29/2024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A8F4B7-6361-420B-B0B4-5F4CD7F42B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Mst.Mostary Khatun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CE8BD6-33B9-40CC-89E2-47DD8B323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279F3-F965-4498-8194-701DE18170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1412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23AB15-9EF0-4626-B417-5F5AFEF2F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D614A5-6A95-466F-93E5-675A0DD841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F11E96-B239-4C4B-97F8-F1840B029F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F95C0E-EE83-4112-AAB0-FE40BEB54F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C3CA7-D668-442F-892F-1335555A60D1}" type="datetime1">
              <a:rPr lang="en-US" smtClean="0"/>
              <a:t>12/29/2024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A9CE5B-D0E4-48A6-8894-E398A0F1DA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Mst.Mostary Khatun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687BFA-A951-422F-8408-69B10138EC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279F3-F965-4498-8194-701DE18170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0830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3426A-AC0B-4BAB-B9EB-8840CFB366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0640F5-C941-445D-9333-2E5C579D18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D2CE41-291A-4BB8-A064-2565725852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9DD481B-0A54-45B0-8605-F99E6E07AFC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4D74F0-AF75-4919-A82C-5573E2A5BC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0AB7F8E-B29B-4C94-BFAB-3E2E2C6378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E8C0F3-669B-4007-9A04-EF619C73E4A4}" type="datetime1">
              <a:rPr lang="en-US" smtClean="0"/>
              <a:t>12/29/2024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84642C6-17E7-4E6F-9523-4359C9B936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Mst.Mostary Khatun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5A41927-77E5-45E1-BD0E-4462337EE2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279F3-F965-4498-8194-701DE18170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892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71D27-B3A4-4A28-A635-5C01E11C1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847154-8296-4D47-80FD-99B1C2C1AD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DA85E-A8AD-4E74-9C45-4B8350B8C1AA}" type="datetime1">
              <a:rPr lang="en-US" smtClean="0"/>
              <a:t>12/29/2024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A00D6C-E1F0-46AA-A61D-62F8CEAEBB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Mst.Mostary Khatun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61D472-CE72-4C8D-ACDE-54E78D4737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279F3-F965-4498-8194-701DE18170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57673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F7352F7-AAC1-433B-8DF5-E1AE66D34B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DE82F-2C3B-4625-AE2D-5FDFCDBFC774}" type="datetime1">
              <a:rPr lang="en-US" smtClean="0"/>
              <a:t>12/29/2024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013842-67C9-49A1-9E1F-4E896BF0FA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Mst.Mostary Khatun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BF5496-A71A-4E44-BF16-1ABD3069B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279F3-F965-4498-8194-701DE18170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106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ABCBA-9DEE-4F83-92F2-076FB33AEF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2FE6EA-D32C-4270-8260-EF55EB2CB6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B6247B-5825-481E-B5AA-7E484B8314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32DB91-00AF-40FB-8C4A-79E2CFAF25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56E68-BDF8-430D-9529-76200BC2BF94}" type="datetime1">
              <a:rPr lang="en-US" smtClean="0"/>
              <a:t>12/29/2024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AEF8C6-3E03-4BE6-B367-83F15911E4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Mst.Mostary Khatun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0562CF-F453-450F-973A-FF8DAE987D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279F3-F965-4498-8194-701DE18170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486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B3D768-2BAD-43AA-9AA4-820F9E39C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9DD3A72-3DFA-4D3D-9B23-B655858149F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EBB607-77C3-42D4-A96B-53C49D1970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106970-48BD-47B9-ADBD-A90D839B1E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C6F54-13AB-4B6F-9A1B-DD59BB2E0C11}" type="datetime1">
              <a:rPr lang="en-US" smtClean="0"/>
              <a:t>12/29/2024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8E3141-4D2C-47FB-B462-75AC5943D5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Mst.Mostary Khatun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800CCA-4FCC-4BB6-8091-00463B9A1F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279F3-F965-4498-8194-701DE18170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0437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12000"/>
            <a:lum/>
          </a:blip>
          <a:srcRect/>
          <a:stretch>
            <a:fillRect t="-15000" b="-1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D32FA08-E5E7-49B7-8099-9BE7E913DE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A116B5-1D7B-4056-8BE2-1BA83B2A85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25A003-B98F-4783-A136-8489DD123D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1DD343-5B47-438B-9CB2-F471213434B9}" type="datetime1">
              <a:rPr lang="en-US" smtClean="0"/>
              <a:t>12/29/2024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55E5B5-2A4F-408E-9A08-E92D27A5FB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Mst.Mostary Khatun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284356-4E62-4DA2-9E62-27A46C04EB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E279F3-F965-4498-8194-701DE18170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357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F2E35D7-4141-451D-893E-E3B02233DE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4474" y="1476463"/>
            <a:ext cx="1289725" cy="1388629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B6E3AA7-C294-46FB-8073-C39431E2DE30}"/>
              </a:ext>
            </a:extLst>
          </p:cNvPr>
          <p:cNvSpPr/>
          <p:nvPr/>
        </p:nvSpPr>
        <p:spPr>
          <a:xfrm>
            <a:off x="3290047" y="3065930"/>
            <a:ext cx="5620871" cy="1237130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0FB4862-2F9F-4A08-B88C-59172DCCCCC0}"/>
              </a:ext>
            </a:extLst>
          </p:cNvPr>
          <p:cNvSpPr/>
          <p:nvPr/>
        </p:nvSpPr>
        <p:spPr>
          <a:xfrm>
            <a:off x="3388659" y="3074893"/>
            <a:ext cx="5818094" cy="1586753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DE334DE-597A-436D-B66A-4D5461B3FC4A}"/>
              </a:ext>
            </a:extLst>
          </p:cNvPr>
          <p:cNvSpPr/>
          <p:nvPr/>
        </p:nvSpPr>
        <p:spPr>
          <a:xfrm>
            <a:off x="3603812" y="3173505"/>
            <a:ext cx="5360894" cy="1479177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B9AA696-D75E-4295-8512-5FCC1EA0EBEF}"/>
              </a:ext>
            </a:extLst>
          </p:cNvPr>
          <p:cNvSpPr/>
          <p:nvPr/>
        </p:nvSpPr>
        <p:spPr>
          <a:xfrm>
            <a:off x="3137647" y="3164541"/>
            <a:ext cx="5862918" cy="1559859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F958F10-B746-42A6-8486-E22D864B8766}"/>
              </a:ext>
            </a:extLst>
          </p:cNvPr>
          <p:cNvSpPr/>
          <p:nvPr/>
        </p:nvSpPr>
        <p:spPr>
          <a:xfrm>
            <a:off x="3514166" y="3003176"/>
            <a:ext cx="5629834" cy="1380566"/>
          </a:xfrm>
          <a:prstGeom prst="roundRect">
            <a:avLst/>
          </a:prstGeom>
          <a:noFill/>
          <a:ln w="19050">
            <a:solidFill>
              <a:srgbClr val="0070C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000" b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Course</a:t>
            </a:r>
            <a:r>
              <a:rPr lang="en-US" sz="1800" b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Title:</a:t>
            </a:r>
            <a:r>
              <a:rPr lang="en-US"/>
              <a:t> EDGE ICT - Python -DJango</a:t>
            </a:r>
            <a:endParaRPr lang="en-US" sz="180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b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</a:t>
            </a:r>
            <a:r>
              <a:rPr lang="en-US" sz="1800" b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resentation Title:</a:t>
            </a:r>
            <a:r>
              <a:rPr lang="en-US"/>
              <a:t>Egg Prediction Project-A Machine Learning Application for Agricultural Insights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191C7B5-07B0-437B-A5F3-50FDF2E95280}"/>
              </a:ext>
            </a:extLst>
          </p:cNvPr>
          <p:cNvSpPr/>
          <p:nvPr/>
        </p:nvSpPr>
        <p:spPr>
          <a:xfrm>
            <a:off x="2339789" y="4643718"/>
            <a:ext cx="7808258" cy="1775011"/>
          </a:xfrm>
          <a:prstGeom prst="roundRect">
            <a:avLst/>
          </a:prstGeom>
          <a:noFill/>
          <a:ln w="12700">
            <a:solidFill>
              <a:srgbClr val="0070C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EED036-A112-4563-BFC6-EB1992B28720}"/>
              </a:ext>
            </a:extLst>
          </p:cNvPr>
          <p:cNvSpPr txBox="1"/>
          <p:nvPr/>
        </p:nvSpPr>
        <p:spPr>
          <a:xfrm flipH="1">
            <a:off x="2483223" y="4898758"/>
            <a:ext cx="3729318" cy="1508105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spAutoFit/>
          </a:bodyPr>
          <a:lstStyle/>
          <a:p>
            <a:r>
              <a:rPr 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Presented by</a:t>
            </a:r>
          </a:p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          Mst.Mostary Khatun</a:t>
            </a:r>
          </a:p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          ID-IT20036</a:t>
            </a:r>
          </a:p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          Dept.of ICT,MBSTU</a:t>
            </a:r>
          </a:p>
          <a:p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5BB0E5C-1B2A-4B26-A5A0-C395132EE85B}"/>
              </a:ext>
            </a:extLst>
          </p:cNvPr>
          <p:cNvSpPr txBox="1"/>
          <p:nvPr/>
        </p:nvSpPr>
        <p:spPr>
          <a:xfrm>
            <a:off x="6553200" y="4742329"/>
            <a:ext cx="3487271" cy="1231106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spAutoFit/>
          </a:bodyPr>
          <a:lstStyle/>
          <a:p>
            <a:r>
              <a:rPr lang="en-US" sz="2000" b="1"/>
              <a:t>                </a:t>
            </a:r>
            <a:r>
              <a:rPr 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Presented to</a:t>
            </a:r>
          </a:p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Dr Ziaur Rahman</a:t>
            </a:r>
          </a:p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Associate professor</a:t>
            </a:r>
          </a:p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          Dept.of ICT,MBSTU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6FF38E1-6564-4ED8-8F0E-31E3255BA3FD}"/>
              </a:ext>
            </a:extLst>
          </p:cNvPr>
          <p:cNvCxnSpPr>
            <a:cxnSpLocks/>
          </p:cNvCxnSpPr>
          <p:nvPr/>
        </p:nvCxnSpPr>
        <p:spPr>
          <a:xfrm>
            <a:off x="6243918" y="4814047"/>
            <a:ext cx="0" cy="13626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04EB66EA-2BFC-40A6-847C-5B66AF519756}"/>
              </a:ext>
            </a:extLst>
          </p:cNvPr>
          <p:cNvSpPr/>
          <p:nvPr/>
        </p:nvSpPr>
        <p:spPr>
          <a:xfrm>
            <a:off x="1434353" y="188259"/>
            <a:ext cx="9672918" cy="1255059"/>
          </a:xfrm>
          <a:prstGeom prst="roundRect">
            <a:avLst/>
          </a:prstGeom>
          <a:noFill/>
          <a:ln w="28575">
            <a:solidFill>
              <a:srgbClr val="0070C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Department of Information and Communication Technology</a:t>
            </a:r>
          </a:p>
          <a:p>
            <a:pPr algn="ctr"/>
            <a:r>
              <a:rPr lang="en-US" sz="2800" b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Mawlana Bhashani Science and Technology University</a:t>
            </a:r>
          </a:p>
          <a:p>
            <a:pPr algn="ctr"/>
            <a:r>
              <a:rPr lang="en-US" sz="2800" b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Santosh,Tangail</a:t>
            </a:r>
            <a:endParaRPr lang="en-US" sz="2800" b="1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" name="Slide Number Placeholder 6">
            <a:extLst>
              <a:ext uri="{FF2B5EF4-FFF2-40B4-BE49-F238E27FC236}">
                <a16:creationId xmlns:a16="http://schemas.microsoft.com/office/drawing/2014/main" id="{070BE4C6-B2D4-47C5-810C-04630EA3CB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EBF973-E37C-49E1-B970-290A9F0D5100}" type="slidenum">
              <a:rPr lang="en-US" smtClean="0"/>
              <a:t>1</a:t>
            </a:fld>
            <a:endParaRPr lang="en-US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53D5D399-8B5A-447F-B7BF-1E47AE46AB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Mst.Mostary Khatun</a:t>
            </a:r>
          </a:p>
        </p:txBody>
      </p:sp>
    </p:spTree>
    <p:extLst>
      <p:ext uri="{BB962C8B-B14F-4D97-AF65-F5344CB8AC3E}">
        <p14:creationId xmlns:p14="http://schemas.microsoft.com/office/powerpoint/2010/main" val="1060611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/>
      <p:bldP spid="10" grpId="0"/>
      <p:bldP spid="12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8B5AB32-307C-4E3C-A955-157A945FC53D}"/>
              </a:ext>
            </a:extLst>
          </p:cNvPr>
          <p:cNvSpPr txBox="1"/>
          <p:nvPr/>
        </p:nvSpPr>
        <p:spPr>
          <a:xfrm>
            <a:off x="0" y="188259"/>
            <a:ext cx="838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>
                <a:latin typeface="Times New Roman" panose="02020603050405020304" pitchFamily="18" charset="0"/>
                <a:cs typeface="Times New Roman" panose="02020603050405020304" pitchFamily="18" charset="0"/>
              </a:rPr>
              <a:t>Flask Web Application &amp; Screenshort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1DA40B1-3C1F-4463-AEEB-33C3AE83969C}"/>
              </a:ext>
            </a:extLst>
          </p:cNvPr>
          <p:cNvCxnSpPr>
            <a:cxnSpLocks/>
          </p:cNvCxnSpPr>
          <p:nvPr/>
        </p:nvCxnSpPr>
        <p:spPr>
          <a:xfrm flipV="1">
            <a:off x="0" y="995082"/>
            <a:ext cx="11833412" cy="1"/>
          </a:xfrm>
          <a:prstGeom prst="line">
            <a:avLst/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D1D44A42-8033-4DB6-ABE2-27D26BC92D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6682" y="1114537"/>
            <a:ext cx="5853953" cy="278062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76C451D-E477-4897-8F7F-9788A4561B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788" y="3991745"/>
            <a:ext cx="5880847" cy="2774752"/>
          </a:xfrm>
          <a:prstGeom prst="rect">
            <a:avLst/>
          </a:prstGeom>
        </p:spPr>
      </p:pic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DC443A2C-8E99-419D-85E4-6A0D412F1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Mst.Mostary Khatun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5C954468-412A-4340-964D-C04B0A4CE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279F3-F965-4498-8194-701DE18170DC}" type="slidenum">
              <a:rPr lang="en-US" smtClean="0"/>
              <a:t>10</a:t>
            </a:fld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E99EF0F-4961-4B95-A87E-BBB4887EA0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0932" y="113829"/>
            <a:ext cx="626985" cy="675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956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8B5AB32-307C-4E3C-A955-157A945FC53D}"/>
              </a:ext>
            </a:extLst>
          </p:cNvPr>
          <p:cNvSpPr txBox="1"/>
          <p:nvPr/>
        </p:nvSpPr>
        <p:spPr>
          <a:xfrm>
            <a:off x="0" y="188259"/>
            <a:ext cx="56836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>
                <a:latin typeface="Times New Roman" panose="02020603050405020304" pitchFamily="18" charset="0"/>
                <a:cs typeface="Times New Roman" panose="02020603050405020304" pitchFamily="18" charset="0"/>
              </a:rPr>
              <a:t>Challenges and Solutions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1DA40B1-3C1F-4463-AEEB-33C3AE83969C}"/>
              </a:ext>
            </a:extLst>
          </p:cNvPr>
          <p:cNvCxnSpPr>
            <a:cxnSpLocks/>
          </p:cNvCxnSpPr>
          <p:nvPr/>
        </p:nvCxnSpPr>
        <p:spPr>
          <a:xfrm flipV="1">
            <a:off x="0" y="995082"/>
            <a:ext cx="11824447" cy="1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13BDCF0-C021-482A-BC65-2B6CB757F7FA}"/>
              </a:ext>
            </a:extLst>
          </p:cNvPr>
          <p:cNvSpPr txBox="1"/>
          <p:nvPr/>
        </p:nvSpPr>
        <p:spPr>
          <a:xfrm>
            <a:off x="654424" y="1353671"/>
            <a:ext cx="8552329" cy="41975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Content: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Challenges: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Noisy and incomplete data.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Model overfitting during initial iterations.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Deployment hurdles during Flask integration.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Solutions: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Applied robust data preprocessing techniques.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Used cross-validation to minimize overfitting.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Resolved deployment issues with testing on local servers.</a:t>
            </a:r>
          </a:p>
          <a:p>
            <a:pPr>
              <a:lnSpc>
                <a:spcPct val="150000"/>
              </a:lnSpc>
            </a:pP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158B99B-F042-4986-8EBE-DF1A9E3763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0932" y="113829"/>
            <a:ext cx="626985" cy="675066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9943034-9B03-4EFF-98BD-5A1DB7D9BE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Mst.Mostary Khatun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20D0DD3-F300-43CD-BF8E-38943DCB64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279F3-F965-4498-8194-701DE18170D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920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8B5AB32-307C-4E3C-A955-157A945FC53D}"/>
              </a:ext>
            </a:extLst>
          </p:cNvPr>
          <p:cNvSpPr txBox="1"/>
          <p:nvPr/>
        </p:nvSpPr>
        <p:spPr>
          <a:xfrm>
            <a:off x="0" y="188259"/>
            <a:ext cx="2743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1DA40B1-3C1F-4463-AEEB-33C3AE83969C}"/>
              </a:ext>
            </a:extLst>
          </p:cNvPr>
          <p:cNvCxnSpPr>
            <a:cxnSpLocks/>
          </p:cNvCxnSpPr>
          <p:nvPr/>
        </p:nvCxnSpPr>
        <p:spPr>
          <a:xfrm flipV="1">
            <a:off x="0" y="995082"/>
            <a:ext cx="11851341" cy="1"/>
          </a:xfrm>
          <a:prstGeom prst="line">
            <a:avLst/>
          </a:prstGeom>
          <a:ln w="19050" cap="flat" cmpd="sng" algn="ctr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B7D0345-E9F3-4052-BA3D-CD6C244A20BC}"/>
              </a:ext>
            </a:extLst>
          </p:cNvPr>
          <p:cNvSpPr txBox="1"/>
          <p:nvPr/>
        </p:nvSpPr>
        <p:spPr>
          <a:xfrm>
            <a:off x="833718" y="1488141"/>
            <a:ext cx="8641976" cy="41975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Content: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Successfully developed and deployed an ML-based web app for egg production prediction.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Achieved high model accuracy and user-friendly design.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Provides actionable insights for the agriculture industry.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Call to Action: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Explore the project on GitHub: [https://github.com/MostaryKhatun/ML_project_Egg_Prediction].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Collaborate for future enhancements.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F0E4D8-BE3D-488E-8D00-399743C455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0932" y="113829"/>
            <a:ext cx="626985" cy="675066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2E84AB5-965A-487E-9272-45E02633D8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Mst.Mostary Khatun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4B92B98-53F5-47AA-B0A6-F39EAEA477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279F3-F965-4498-8194-701DE18170D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64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9FC8ACB-E25E-417A-9873-3619D24C484C}"/>
              </a:ext>
            </a:extLst>
          </p:cNvPr>
          <p:cNvSpPr txBox="1"/>
          <p:nvPr/>
        </p:nvSpPr>
        <p:spPr>
          <a:xfrm>
            <a:off x="2330823" y="2492188"/>
            <a:ext cx="753035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b="1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AFE2E3A-5079-45D1-9B34-EF6E9CFE9C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Mst.Mostary Khatun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1E9697-1AB3-4455-AC59-22A6574A2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279F3-F965-4498-8194-701DE18170D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597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8B5AB32-307C-4E3C-A955-157A945FC53D}"/>
              </a:ext>
            </a:extLst>
          </p:cNvPr>
          <p:cNvSpPr txBox="1"/>
          <p:nvPr/>
        </p:nvSpPr>
        <p:spPr>
          <a:xfrm>
            <a:off x="-1" y="188259"/>
            <a:ext cx="34693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>
                <a:latin typeface="Times New Roman" panose="02020603050405020304" pitchFamily="18" charset="0"/>
                <a:cs typeface="Times New Roman" panose="02020603050405020304" pitchFamily="18" charset="0"/>
              </a:rPr>
              <a:t>Table of content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1DA40B1-3C1F-4463-AEEB-33C3AE83969C}"/>
              </a:ext>
            </a:extLst>
          </p:cNvPr>
          <p:cNvCxnSpPr>
            <a:cxnSpLocks/>
          </p:cNvCxnSpPr>
          <p:nvPr/>
        </p:nvCxnSpPr>
        <p:spPr>
          <a:xfrm flipV="1">
            <a:off x="0" y="923365"/>
            <a:ext cx="11851341" cy="71719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554A9C88-D5AF-4517-8642-D4B2448C67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0932" y="113829"/>
            <a:ext cx="626985" cy="675066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25994E-2F71-4E43-9CFD-BE17195891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Mst.Mostary Khatun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49977C3-D1AD-4A56-B8A5-1E4586688B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279F3-F965-4498-8194-701DE18170DC}" type="slidenum">
              <a:rPr lang="en-US" smtClean="0"/>
              <a:t>2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6D8C259-3D77-4FE6-9D11-21E6CBCD368E}"/>
              </a:ext>
            </a:extLst>
          </p:cNvPr>
          <p:cNvSpPr txBox="1"/>
          <p:nvPr/>
        </p:nvSpPr>
        <p:spPr>
          <a:xfrm>
            <a:off x="822960" y="1394460"/>
            <a:ext cx="5775960" cy="3277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Objective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Project Overview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Machine Learning Pipeline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Flask Web Application &amp; Screenshort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Challenges and Solutions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028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1AD9F5D-2331-477B-BA4F-8677D472410F}"/>
              </a:ext>
            </a:extLst>
          </p:cNvPr>
          <p:cNvSpPr txBox="1"/>
          <p:nvPr/>
        </p:nvSpPr>
        <p:spPr>
          <a:xfrm>
            <a:off x="0" y="179295"/>
            <a:ext cx="3078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DD59DFE-0EBF-4A20-BE56-A5EB33305668}"/>
              </a:ext>
            </a:extLst>
          </p:cNvPr>
          <p:cNvCxnSpPr>
            <a:cxnSpLocks/>
          </p:cNvCxnSpPr>
          <p:nvPr/>
        </p:nvCxnSpPr>
        <p:spPr>
          <a:xfrm flipV="1">
            <a:off x="0" y="914400"/>
            <a:ext cx="11770659" cy="98612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7D8F8EC0-14EB-4ED6-8686-C028275127CE}"/>
              </a:ext>
            </a:extLst>
          </p:cNvPr>
          <p:cNvSpPr txBox="1"/>
          <p:nvPr/>
        </p:nvSpPr>
        <p:spPr>
          <a:xfrm>
            <a:off x="609599" y="1290918"/>
            <a:ext cx="570155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The Egg Prediction Project leverages machine learning techniques to predict key metrics of egg production.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Aimed at improving efficiency and decision-making in the poultry industry.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Combines data analytics and a web-based interface for accessibility.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49FCE79-3F71-43BE-B385-6A7FF2B2FAF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96"/>
          <a:stretch/>
        </p:blipFill>
        <p:spPr>
          <a:xfrm>
            <a:off x="7073153" y="995083"/>
            <a:ext cx="3836894" cy="314661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CFC1FD6-C14B-4229-8933-0DF1827BF62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269"/>
          <a:stretch/>
        </p:blipFill>
        <p:spPr>
          <a:xfrm>
            <a:off x="7073152" y="4098764"/>
            <a:ext cx="3845859" cy="222135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0E257F4-2F1C-421F-998E-4744ED42C0BD}"/>
              </a:ext>
            </a:extLst>
          </p:cNvPr>
          <p:cNvSpPr txBox="1"/>
          <p:nvPr/>
        </p:nvSpPr>
        <p:spPr>
          <a:xfrm>
            <a:off x="573742" y="3083858"/>
            <a:ext cx="562087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Importance of Egg Prediction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Egg production is influenced by various factors like feed, environment, and hen health.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Predicting egg production helps farmers plan better, reduce wastage, and maximize profitability.</a:t>
            </a:r>
          </a:p>
          <a:p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36F44D-B1DB-41B3-A0B5-5EC5EEF046CB}"/>
              </a:ext>
            </a:extLst>
          </p:cNvPr>
          <p:cNvSpPr txBox="1"/>
          <p:nvPr/>
        </p:nvSpPr>
        <p:spPr>
          <a:xfrm>
            <a:off x="573742" y="4733365"/>
            <a:ext cx="628425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Key Takeaways: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Understand the process of building a machine learning model.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Learn about its applications in agriculture.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Discover how technology can revolutionize productivity in the egg production industry.</a:t>
            </a:r>
          </a:p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2BEBC3F-3DF1-4601-A104-8C92D94D42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0932" y="113829"/>
            <a:ext cx="626985" cy="675066"/>
          </a:xfrm>
          <a:prstGeom prst="rect">
            <a:avLst/>
          </a:prstGeom>
        </p:spPr>
      </p:pic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FED0EE45-4D43-48CC-B847-6AB7F9924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Mst.Mostary Khatun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97F6E014-0E1C-44D8-8687-4E46BB3CC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279F3-F965-4498-8194-701DE18170D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114570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8B5AB32-307C-4E3C-A955-157A945FC53D}"/>
              </a:ext>
            </a:extLst>
          </p:cNvPr>
          <p:cNvSpPr txBox="1"/>
          <p:nvPr/>
        </p:nvSpPr>
        <p:spPr>
          <a:xfrm>
            <a:off x="0" y="188259"/>
            <a:ext cx="213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>
                <a:latin typeface="Times New Roman" panose="02020603050405020304" pitchFamily="18" charset="0"/>
                <a:cs typeface="Times New Roman" panose="02020603050405020304" pitchFamily="18" charset="0"/>
              </a:rPr>
              <a:t>Objective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1DA40B1-3C1F-4463-AEEB-33C3AE83969C}"/>
              </a:ext>
            </a:extLst>
          </p:cNvPr>
          <p:cNvCxnSpPr>
            <a:cxnSpLocks/>
          </p:cNvCxnSpPr>
          <p:nvPr/>
        </p:nvCxnSpPr>
        <p:spPr>
          <a:xfrm flipV="1">
            <a:off x="0" y="923365"/>
            <a:ext cx="11851341" cy="71719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5BF4A9E0-DAC2-43BF-8CC0-02F396684049}"/>
              </a:ext>
            </a:extLst>
          </p:cNvPr>
          <p:cNvSpPr txBox="1"/>
          <p:nvPr/>
        </p:nvSpPr>
        <p:spPr>
          <a:xfrm>
            <a:off x="726141" y="1452282"/>
            <a:ext cx="5181600" cy="46130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Content:Primary Goal: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To predict egg production metrics using machine learning algorithms based on various input features (e.g., weight, size, shell characteristics).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Secondary Goals: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Enhance agricultural insights for farmers.</a:t>
            </a:r>
          </a:p>
          <a:p>
            <a:pPr marL="742950" lvl="1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Provide a user-friendly web application for predictions.</a:t>
            </a:r>
          </a:p>
          <a:p>
            <a:pPr marL="742950" lvl="1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Reduce resource wastage through accurate forecasts.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C13EF53-5675-422C-AFFE-5C1DFED7DC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2165" y="1577788"/>
            <a:ext cx="4572000" cy="445994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54A9C88-D5AF-4517-8642-D4B2448C67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0932" y="113829"/>
            <a:ext cx="626985" cy="675066"/>
          </a:xfrm>
          <a:prstGeom prst="rect">
            <a:avLst/>
          </a:prstGeom>
        </p:spPr>
      </p:pic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984BBF9D-DDF5-4972-AF4C-AE59F77CEB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Mst.Mostary Khatun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5CB89DAB-AE61-479E-802B-982B3B1E7C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279F3-F965-4498-8194-701DE18170D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729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8B5AB32-307C-4E3C-A955-157A945FC53D}"/>
              </a:ext>
            </a:extLst>
          </p:cNvPr>
          <p:cNvSpPr txBox="1"/>
          <p:nvPr/>
        </p:nvSpPr>
        <p:spPr>
          <a:xfrm>
            <a:off x="-1" y="188259"/>
            <a:ext cx="37741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>
                <a:latin typeface="Times New Roman" panose="02020603050405020304" pitchFamily="18" charset="0"/>
                <a:cs typeface="Times New Roman" panose="02020603050405020304" pitchFamily="18" charset="0"/>
              </a:rPr>
              <a:t>Project Overview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1DA40B1-3C1F-4463-AEEB-33C3AE83969C}"/>
              </a:ext>
            </a:extLst>
          </p:cNvPr>
          <p:cNvCxnSpPr>
            <a:cxnSpLocks/>
          </p:cNvCxnSpPr>
          <p:nvPr/>
        </p:nvCxnSpPr>
        <p:spPr>
          <a:xfrm flipV="1">
            <a:off x="0" y="923365"/>
            <a:ext cx="11896165" cy="71719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B53F883-D7A6-4D14-9ADA-AFCF173A4B31}"/>
              </a:ext>
            </a:extLst>
          </p:cNvPr>
          <p:cNvSpPr txBox="1"/>
          <p:nvPr/>
        </p:nvSpPr>
        <p:spPr>
          <a:xfrm>
            <a:off x="484093" y="1317812"/>
            <a:ext cx="5701553" cy="46130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Content:</a:t>
            </a:r>
          </a:p>
          <a:p>
            <a:pPr marL="742950" lvl="1" indent="-28575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Key Features: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00150" lvl="2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Preprocessing of agricultural datasets.</a:t>
            </a:r>
          </a:p>
          <a:p>
            <a:pPr marL="1200150" lvl="2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Development of a machine learning pipeline.</a:t>
            </a:r>
          </a:p>
          <a:p>
            <a:pPr marL="1200150" lvl="2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Deployment via a Flask web application with interactive UI.</a:t>
            </a:r>
          </a:p>
          <a:p>
            <a:pPr marL="742950" lvl="1" indent="-28575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Tech Stack: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Python, Scikit-learn, Flask, HTML/CSS, Pandas.</a:t>
            </a:r>
          </a:p>
          <a:p>
            <a:pPr marL="742950" lvl="1" indent="-28575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End Users: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Farmers, agricultural researchers, policymakers.</a:t>
            </a:r>
          </a:p>
          <a:p>
            <a:pPr algn="just">
              <a:lnSpc>
                <a:spcPct val="150000"/>
              </a:lnSpc>
            </a:pP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5734D43-EEDF-4C8D-ACBE-F8B1D41A42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5953" y="1488141"/>
            <a:ext cx="4796117" cy="479611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17CE1EC-24E3-447B-B7AE-5C3D2DEAD6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0932" y="113829"/>
            <a:ext cx="626985" cy="675066"/>
          </a:xfrm>
          <a:prstGeom prst="rect">
            <a:avLst/>
          </a:prstGeom>
        </p:spPr>
      </p:pic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2C7B337-9FE8-4556-8FA4-A447EC96CA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Mst.Mostary Khatun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3E0D8A8-EDF5-41C9-A944-197DB60ADB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279F3-F965-4498-8194-701DE18170D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917166"/>
      </p:ext>
    </p:extLst>
  </p:cSld>
  <p:clrMapOvr>
    <a:masterClrMapping/>
  </p:clrMapOvr>
  <p:transition spd="slow">
    <p:randomBar dir="vert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8B5AB32-307C-4E3C-A955-157A945FC53D}"/>
              </a:ext>
            </a:extLst>
          </p:cNvPr>
          <p:cNvSpPr txBox="1"/>
          <p:nvPr/>
        </p:nvSpPr>
        <p:spPr>
          <a:xfrm>
            <a:off x="-1" y="188259"/>
            <a:ext cx="64545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>
                <a:latin typeface="Times New Roman" panose="02020603050405020304" pitchFamily="18" charset="0"/>
                <a:cs typeface="Times New Roman" panose="02020603050405020304" pitchFamily="18" charset="0"/>
              </a:rPr>
              <a:t>Machine Learning Pipeline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1DA40B1-3C1F-4463-AEEB-33C3AE83969C}"/>
              </a:ext>
            </a:extLst>
          </p:cNvPr>
          <p:cNvCxnSpPr>
            <a:cxnSpLocks/>
          </p:cNvCxnSpPr>
          <p:nvPr/>
        </p:nvCxnSpPr>
        <p:spPr>
          <a:xfrm flipV="1">
            <a:off x="0" y="995082"/>
            <a:ext cx="11905129" cy="1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82DFD1A3-490E-4C0D-8887-4891504DE66E}"/>
              </a:ext>
            </a:extLst>
          </p:cNvPr>
          <p:cNvSpPr txBox="1"/>
          <p:nvPr/>
        </p:nvSpPr>
        <p:spPr>
          <a:xfrm>
            <a:off x="376520" y="1541930"/>
            <a:ext cx="602428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Content: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Steps Involved: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57300" lvl="2" indent="-342900">
              <a:buFont typeface="+mj-lt"/>
              <a:buAutoNum type="arabicPeriod"/>
            </a:pPr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Data Collection: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Gather agricultural data (e.g., egg weight, shell color, etc.).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Data Preprocessing:</a:t>
            </a:r>
          </a:p>
          <a:p>
            <a:pPr marL="1771650" lvl="3" indent="-400050">
              <a:buFont typeface="+mj-lt"/>
              <a:buAutoNum type="romanLcPeriod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Handle missing values.</a:t>
            </a:r>
          </a:p>
          <a:p>
            <a:pPr marL="1771650" lvl="3" indent="-400050">
              <a:buFont typeface="+mj-lt"/>
              <a:buAutoNum type="romanLcPeriod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Standardize features using standardScaler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Model Training: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Train a Random Forest Classifier for accurate predictions.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Evaluation: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Assess model performance using accuracy, precision, and recall metrics.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Model Deployment: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Save the trained model as a .sav file for Flask integration.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07EB016-28E7-4B6B-B6E7-F266115BF7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4212" y="1568824"/>
            <a:ext cx="4625788" cy="462578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CCAB664-4F91-4060-8C91-5F2CCC74FD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0932" y="113829"/>
            <a:ext cx="626985" cy="675066"/>
          </a:xfrm>
          <a:prstGeom prst="rect">
            <a:avLst/>
          </a:prstGeom>
        </p:spPr>
      </p:pic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67592C8F-404A-4049-861F-C367A60D74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Mst.Mostary Khatun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AE04E597-8F1E-4797-AB4F-49846FFAA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279F3-F965-4498-8194-701DE18170D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175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8B5AB32-307C-4E3C-A955-157A945FC53D}"/>
              </a:ext>
            </a:extLst>
          </p:cNvPr>
          <p:cNvSpPr txBox="1"/>
          <p:nvPr/>
        </p:nvSpPr>
        <p:spPr>
          <a:xfrm>
            <a:off x="0" y="188259"/>
            <a:ext cx="75931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>
                <a:latin typeface="Times New Roman" panose="02020603050405020304" pitchFamily="18" charset="0"/>
                <a:cs typeface="Times New Roman" panose="02020603050405020304" pitchFamily="18" charset="0"/>
              </a:rPr>
              <a:t>Flask Web Application &amp; Screenshort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1DA40B1-3C1F-4463-AEEB-33C3AE83969C}"/>
              </a:ext>
            </a:extLst>
          </p:cNvPr>
          <p:cNvCxnSpPr>
            <a:cxnSpLocks/>
          </p:cNvCxnSpPr>
          <p:nvPr/>
        </p:nvCxnSpPr>
        <p:spPr>
          <a:xfrm flipV="1">
            <a:off x="0" y="995082"/>
            <a:ext cx="11833412" cy="1"/>
          </a:xfrm>
          <a:prstGeom prst="line">
            <a:avLst/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A0801F0B-8667-4BB7-8AD5-5C340E545C92}"/>
              </a:ext>
            </a:extLst>
          </p:cNvPr>
          <p:cNvSpPr txBox="1"/>
          <p:nvPr/>
        </p:nvSpPr>
        <p:spPr>
          <a:xfrm>
            <a:off x="770965" y="1353671"/>
            <a:ext cx="4356847" cy="5444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Content: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Purpose: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Integrates the ML model into a user-accessible web application.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Key Functionalities: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Input data through forms.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Predict egg production metrics.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Display results in real time.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Endpoints: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/Train-For model training.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/Predict-For making predictions.</a:t>
            </a:r>
          </a:p>
          <a:p>
            <a:pPr>
              <a:lnSpc>
                <a:spcPct val="150000"/>
              </a:lnSpc>
            </a:pP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579AA86-7B9A-491F-8A54-1900D7E2E5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9153" y="1214043"/>
            <a:ext cx="5360894" cy="257993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3796F1A-4A18-41A9-88E4-046ECDED63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0188" y="4017085"/>
            <a:ext cx="5414684" cy="257197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6C50549-D5CF-4B4E-9A6E-3C1F94EFD8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0932" y="113829"/>
            <a:ext cx="626985" cy="675066"/>
          </a:xfrm>
          <a:prstGeom prst="rect">
            <a:avLst/>
          </a:prstGeom>
        </p:spPr>
      </p:pic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088DF94D-070A-4AE5-A642-13901DCC20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Mst.Mostary Khatun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31F4EF20-E45E-44A2-B620-52F22F337D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279F3-F965-4498-8194-701DE18170D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69260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8B5AB32-307C-4E3C-A955-157A945FC53D}"/>
              </a:ext>
            </a:extLst>
          </p:cNvPr>
          <p:cNvSpPr txBox="1"/>
          <p:nvPr/>
        </p:nvSpPr>
        <p:spPr>
          <a:xfrm>
            <a:off x="0" y="188259"/>
            <a:ext cx="838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>
                <a:latin typeface="Times New Roman" panose="02020603050405020304" pitchFamily="18" charset="0"/>
                <a:cs typeface="Times New Roman" panose="02020603050405020304" pitchFamily="18" charset="0"/>
              </a:rPr>
              <a:t>Flask Web Application &amp; Screenshort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1DA40B1-3C1F-4463-AEEB-33C3AE83969C}"/>
              </a:ext>
            </a:extLst>
          </p:cNvPr>
          <p:cNvCxnSpPr>
            <a:cxnSpLocks/>
          </p:cNvCxnSpPr>
          <p:nvPr/>
        </p:nvCxnSpPr>
        <p:spPr>
          <a:xfrm flipV="1">
            <a:off x="0" y="995082"/>
            <a:ext cx="11833412" cy="1"/>
          </a:xfrm>
          <a:prstGeom prst="line">
            <a:avLst/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FB10ADCD-AF3A-4D24-B8A0-BEEC9508C4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9129" y="1272987"/>
            <a:ext cx="6358966" cy="251011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349CAD2-7014-48C3-BAEC-FC76B54FB1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8094" y="3989294"/>
            <a:ext cx="6317623" cy="256390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258F08A-7336-44CA-9AC2-3F0487CC63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0932" y="113829"/>
            <a:ext cx="626985" cy="675066"/>
          </a:xfrm>
          <a:prstGeom prst="rect">
            <a:avLst/>
          </a:prstGeom>
        </p:spPr>
      </p:pic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E987B028-7928-4F93-8E0A-C73CAE730A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Mst.Mostary Khatun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97533DAC-35B2-402D-8F4A-29A018D32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279F3-F965-4498-8194-701DE18170D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65142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8B5AB32-307C-4E3C-A955-157A945FC53D}"/>
              </a:ext>
            </a:extLst>
          </p:cNvPr>
          <p:cNvSpPr txBox="1"/>
          <p:nvPr/>
        </p:nvSpPr>
        <p:spPr>
          <a:xfrm>
            <a:off x="0" y="188259"/>
            <a:ext cx="838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>
                <a:latin typeface="Times New Roman" panose="02020603050405020304" pitchFamily="18" charset="0"/>
                <a:cs typeface="Times New Roman" panose="02020603050405020304" pitchFamily="18" charset="0"/>
              </a:rPr>
              <a:t>Flask Web Application &amp; Screenshort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1DA40B1-3C1F-4463-AEEB-33C3AE83969C}"/>
              </a:ext>
            </a:extLst>
          </p:cNvPr>
          <p:cNvCxnSpPr>
            <a:cxnSpLocks/>
          </p:cNvCxnSpPr>
          <p:nvPr/>
        </p:nvCxnSpPr>
        <p:spPr>
          <a:xfrm flipV="1">
            <a:off x="0" y="995082"/>
            <a:ext cx="11833412" cy="1"/>
          </a:xfrm>
          <a:prstGeom prst="line">
            <a:avLst/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1FC2D923-D075-4048-9E8D-601F09C76E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1200432"/>
            <a:ext cx="5844988" cy="27900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1C66B89-8A38-4E53-82F5-96044D4907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1" y="4075970"/>
            <a:ext cx="5853952" cy="26273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45701CC-44BA-409E-948B-F36E3F5C72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0932" y="113829"/>
            <a:ext cx="626985" cy="675066"/>
          </a:xfrm>
          <a:prstGeom prst="rect">
            <a:avLst/>
          </a:prstGeom>
        </p:spPr>
      </p:pic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C779F2AC-E3CE-4522-B67A-F8DE0CAD59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Mst.Mostary Khatun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3692681-C968-485A-97DB-2EE9DB8130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279F3-F965-4498-8194-701DE18170D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89555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</TotalTime>
  <Words>628</Words>
  <Application>Microsoft Office PowerPoint</Application>
  <PresentationFormat>Widescreen</PresentationFormat>
  <Paragraphs>113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Calibri</vt:lpstr>
      <vt:lpstr>Calibri Light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mostary khatun</dc:creator>
  <cp:lastModifiedBy>mostary khatun</cp:lastModifiedBy>
  <cp:revision>13</cp:revision>
  <dcterms:created xsi:type="dcterms:W3CDTF">2024-12-27T15:45:31Z</dcterms:created>
  <dcterms:modified xsi:type="dcterms:W3CDTF">2024-12-29T15:44:29Z</dcterms:modified>
</cp:coreProperties>
</file>